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8" r:id="rId4"/>
    <p:sldId id="312" r:id="rId5"/>
    <p:sldId id="314" r:id="rId6"/>
    <p:sldId id="316" r:id="rId7"/>
    <p:sldId id="325" r:id="rId8"/>
    <p:sldId id="326" r:id="rId9"/>
    <p:sldId id="327" r:id="rId10"/>
    <p:sldId id="328" r:id="rId11"/>
    <p:sldId id="317" r:id="rId12"/>
    <p:sldId id="319" r:id="rId13"/>
    <p:sldId id="304" r:id="rId14"/>
    <p:sldId id="308" r:id="rId15"/>
    <p:sldId id="303" r:id="rId16"/>
    <p:sldId id="307" r:id="rId17"/>
    <p:sldId id="305" r:id="rId18"/>
    <p:sldId id="306" r:id="rId19"/>
    <p:sldId id="309" r:id="rId20"/>
    <p:sldId id="311" r:id="rId21"/>
    <p:sldId id="292" r:id="rId22"/>
    <p:sldId id="295" r:id="rId23"/>
    <p:sldId id="280" r:id="rId24"/>
    <p:sldId id="283" r:id="rId25"/>
    <p:sldId id="284" r:id="rId26"/>
    <p:sldId id="281" r:id="rId27"/>
    <p:sldId id="300" r:id="rId28"/>
    <p:sldId id="260" r:id="rId29"/>
    <p:sldId id="294" r:id="rId30"/>
    <p:sldId id="257" r:id="rId31"/>
    <p:sldId id="297" r:id="rId32"/>
    <p:sldId id="321" r:id="rId33"/>
    <p:sldId id="298" r:id="rId34"/>
    <p:sldId id="282" r:id="rId35"/>
    <p:sldId id="324" r:id="rId36"/>
    <p:sldId id="262" r:id="rId37"/>
    <p:sldId id="263" r:id="rId38"/>
    <p:sldId id="276" r:id="rId39"/>
    <p:sldId id="258" r:id="rId40"/>
    <p:sldId id="322" r:id="rId41"/>
    <p:sldId id="320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68"/>
    <p:restoredTop sz="94613"/>
  </p:normalViewPr>
  <p:slideViewPr>
    <p:cSldViewPr snapToGrid="0" snapToObjects="1">
      <p:cViewPr varScale="1">
        <p:scale>
          <a:sx n="98" d="100"/>
          <a:sy n="98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6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6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6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6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8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7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4AD60-E8A9-C748-A30F-FD19C4040684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B4670-A2A0-F94B-9B64-3207C2D0F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10541"/>
          </a:xfrm>
        </p:spPr>
        <p:txBody>
          <a:bodyPr>
            <a:noAutofit/>
          </a:bodyPr>
          <a:lstStyle/>
          <a:p>
            <a:r>
              <a:rPr lang="en-US" sz="5400" dirty="0" smtClean="0"/>
              <a:t>RNA viruses and </a:t>
            </a:r>
            <a:r>
              <a:rPr lang="en-US" sz="5400" dirty="0" err="1" smtClean="0"/>
              <a:t>Varroa</a:t>
            </a:r>
            <a:r>
              <a:rPr lang="en-US" sz="5400" dirty="0" smtClean="0"/>
              <a:t> mites: How does temporal variation influence patterns of co-infection?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2042"/>
            <a:ext cx="9144000" cy="582687"/>
          </a:xfrm>
        </p:spPr>
        <p:txBody>
          <a:bodyPr>
            <a:normAutofit fontScale="25000" lnSpcReduction="20000"/>
          </a:bodyPr>
          <a:lstStyle/>
          <a:p>
            <a:r>
              <a:rPr lang="en-US" sz="16000" dirty="0" smtClean="0"/>
              <a:t>P. Alexander Burnham </a:t>
            </a:r>
          </a:p>
          <a:p>
            <a:r>
              <a:rPr lang="en-US" sz="8000" dirty="0" smtClean="0"/>
              <a:t>University of Vermont, Department of Biology 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3" y="5542088"/>
            <a:ext cx="2664745" cy="10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Bees and Epidemiology:</a:t>
            </a:r>
            <a:endParaRPr lang="en-US" sz="6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74" y="1266701"/>
            <a:ext cx="2336800" cy="131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78875"/>
            <a:ext cx="2015067" cy="142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70" y="4504301"/>
            <a:ext cx="2756295" cy="1845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7317" y="6350034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West Meadow Bees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5198" y="4046503"/>
            <a:ext cx="140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 Magazine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>
            <a:off x="3478330" y="1756008"/>
            <a:ext cx="2228204" cy="30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640666" y="3290824"/>
            <a:ext cx="3471334" cy="314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080932" y="5293821"/>
            <a:ext cx="3471334" cy="314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130" y="1248220"/>
            <a:ext cx="1356298" cy="1356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132" y="2416531"/>
            <a:ext cx="3332504" cy="17485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29" y="4435033"/>
            <a:ext cx="3227541" cy="21245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70999" y="6486492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	NASA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9094470" y="4101605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Fox Cities Magazine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95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main questions: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353312"/>
            <a:ext cx="114560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3855" hangingPunct="0"/>
            <a:r>
              <a:rPr lang="en-US" sz="4000" dirty="0" smtClean="0">
                <a:ea typeface="Times New Roman" charset="0"/>
                <a:cs typeface="Times New Roman" charset="0"/>
              </a:rPr>
              <a:t>How do these pathogens disseminate throughout the environment?</a:t>
            </a:r>
          </a:p>
          <a:p>
            <a:pPr algn="ctr" defTabSz="1783855" hangingPunct="0"/>
            <a:endParaRPr lang="en-US" sz="4000" dirty="0" smtClean="0">
              <a:ea typeface="Times New Roman" charset="0"/>
              <a:cs typeface="Times New Roman" charset="0"/>
            </a:endParaRPr>
          </a:p>
          <a:p>
            <a:pPr algn="ctr" defTabSz="1783855" hangingPunct="0"/>
            <a:r>
              <a:rPr lang="en-US" sz="4000" dirty="0" smtClean="0">
                <a:ea typeface="Times New Roman" charset="0"/>
                <a:cs typeface="Times New Roman" charset="0"/>
              </a:rPr>
              <a:t>What are the drivers behind co-infection?</a:t>
            </a:r>
          </a:p>
          <a:p>
            <a:pPr algn="ctr" defTabSz="1783855" hangingPunct="0"/>
            <a:endParaRPr lang="en-US" sz="4000" dirty="0">
              <a:ea typeface="Times New Roman" charset="0"/>
              <a:cs typeface="Times New Roman" charset="0"/>
            </a:endParaRPr>
          </a:p>
          <a:p>
            <a:pPr algn="ctr" defTabSz="1783855" hangingPunct="0"/>
            <a:r>
              <a:rPr lang="en-US" sz="4000" dirty="0" smtClean="0">
                <a:ea typeface="Times New Roman" charset="0"/>
                <a:cs typeface="Times New Roman" charset="0"/>
              </a:rPr>
              <a:t>How do pathogens interact with each other (organismal interactions) and their host (environment)? </a:t>
            </a: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Why does this matter?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472532"/>
            <a:ext cx="11456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000" dirty="0" smtClean="0">
                <a:ea typeface="Times New Roman" charset="0"/>
                <a:cs typeface="Times New Roman" charset="0"/>
              </a:rPr>
              <a:t>This community ecology approach to disease research is under-utilized </a:t>
            </a:r>
            <a:r>
              <a:rPr lang="en-US" sz="2000" dirty="0" smtClean="0">
                <a:ea typeface="Times New Roman" charset="0"/>
                <a:cs typeface="Times New Roman" charset="0"/>
              </a:rPr>
              <a:t>(Johnson et al., 2016)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lvl="0" indent="-571500" defTabSz="1783855" hangingPunct="0">
              <a:buFont typeface="Arial" charset="0"/>
              <a:buChar char="•"/>
            </a:pPr>
            <a:r>
              <a:rPr lang="en-US" sz="4000" dirty="0" smtClean="0">
                <a:ea typeface="Times New Roman" charset="0"/>
                <a:cs typeface="Times New Roman" charset="0"/>
              </a:rPr>
              <a:t>Co-infection is understudied in many disease systems </a:t>
            </a:r>
            <a:r>
              <a:rPr lang="en-US" sz="2000" dirty="0" smtClean="0">
                <a:ea typeface="Times New Roman" charset="0"/>
                <a:cs typeface="Times New Roman" charset="0"/>
              </a:rPr>
              <a:t>(</a:t>
            </a:r>
            <a:r>
              <a:rPr lang="en-US" sz="2000" dirty="0" err="1" smtClean="0"/>
              <a:t>Rigaud</a:t>
            </a:r>
            <a:r>
              <a:rPr lang="en-US" sz="2000" dirty="0" smtClean="0"/>
              <a:t> </a:t>
            </a:r>
            <a:r>
              <a:rPr lang="en-US" sz="2000" dirty="0"/>
              <a:t>et al</a:t>
            </a:r>
            <a:r>
              <a:rPr lang="en-US" sz="2000" dirty="0" smtClean="0"/>
              <a:t>., </a:t>
            </a:r>
            <a:r>
              <a:rPr lang="en-US" sz="2000" dirty="0"/>
              <a:t>2010 </a:t>
            </a:r>
            <a:r>
              <a:rPr lang="en-US" sz="2000" dirty="0" smtClean="0">
                <a:ea typeface="Times New Roman" charset="0"/>
                <a:cs typeface="Times New Roman" charset="0"/>
              </a:rPr>
              <a:t>)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lvl="0" indent="-571500" defTabSz="1783855" hangingPunct="0">
              <a:buFont typeface="Arial" charset="0"/>
              <a:buChar char="•"/>
            </a:pPr>
            <a:r>
              <a:rPr lang="en-US" sz="4000" dirty="0" smtClean="0">
                <a:ea typeface="Times New Roman" charset="0"/>
                <a:cs typeface="Times New Roman" charset="0"/>
              </a:rPr>
              <a:t>Co-infection has been shown to lead to unhealthy bees </a:t>
            </a:r>
            <a:r>
              <a:rPr lang="en-US" sz="2000" dirty="0" smtClean="0"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/>
              <a:t>Cox-Foster et </a:t>
            </a:r>
            <a:r>
              <a:rPr lang="en-US" sz="2000" dirty="0"/>
              <a:t>al</a:t>
            </a:r>
            <a:r>
              <a:rPr lang="en-US" sz="2000" dirty="0" smtClean="0"/>
              <a:t>., 2007</a:t>
            </a:r>
            <a:r>
              <a:rPr lang="en-US" sz="2000" dirty="0" smtClean="0">
                <a:ea typeface="Times New Roman" charset="0"/>
                <a:cs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32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in Vermont Bumble bees </a:t>
            </a:r>
            <a:r>
              <a:rPr lang="en-US" sz="4000" dirty="0">
                <a:ea typeface="Times New Roman" charset="0"/>
                <a:cs typeface="Times New Roman" charset="0"/>
              </a:rPr>
              <a:t>- parameterize a epidemiological model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in Vermont Bumble bees - parameterize a epidemiological model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t="13105" r="13154"/>
          <a:stretch/>
        </p:blipFill>
        <p:spPr>
          <a:xfrm>
            <a:off x="3049147" y="4504494"/>
            <a:ext cx="2857072" cy="1876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9" t="10490" r="37847" b="73750"/>
          <a:stretch/>
        </p:blipFill>
        <p:spPr>
          <a:xfrm>
            <a:off x="5974824" y="2607277"/>
            <a:ext cx="2078526" cy="1819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8" y="3868204"/>
            <a:ext cx="3289022" cy="2541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" y="2482234"/>
            <a:ext cx="2580404" cy="199394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418851" y="4622970"/>
            <a:ext cx="1443607" cy="982134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77683" y="3254151"/>
            <a:ext cx="1497141" cy="117299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014087" y="4476182"/>
            <a:ext cx="1143655" cy="800926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lvl="0" indent="-571500" defTabSz="1783855" hangingPunct="0"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in Vermont Bumble bees </a:t>
            </a:r>
            <a:r>
              <a:rPr lang="en-US" sz="4000" dirty="0">
                <a:ea typeface="Times New Roman" charset="0"/>
                <a:cs typeface="Times New Roman" charset="0"/>
              </a:rPr>
              <a:t>- parameterize a epidemiological model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lvl="0" indent="-571500" defTabSz="1783855" hangingPunct="0"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in Vermont Bumble bees </a:t>
            </a:r>
            <a:r>
              <a:rPr lang="en-US" sz="4000" dirty="0">
                <a:ea typeface="Times New Roman" charset="0"/>
                <a:cs typeface="Times New Roman" charset="0"/>
              </a:rPr>
              <a:t>- parameterize a epidemiological model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/>
            <a:r>
              <a:rPr lang="en-US" sz="4000" b="1" dirty="0" smtClean="0">
                <a:ea typeface="Times New Roman" charset="0"/>
                <a:cs typeface="Times New Roman" charset="0"/>
              </a:rPr>
              <a:t>Chapter II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Apis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and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Bombus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pathogens through time to model patterns of co-infection</a:t>
            </a: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in Vermont Bumble bees </a:t>
            </a:r>
            <a:r>
              <a:rPr lang="en-US" sz="4000" dirty="0">
                <a:ea typeface="Times New Roman" charset="0"/>
                <a:cs typeface="Times New Roman" charset="0"/>
              </a:rPr>
              <a:t>- parameterize a epidemiological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model</a:t>
            </a: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/>
            <a:r>
              <a:rPr lang="en-US" sz="4000" b="1" dirty="0" smtClean="0">
                <a:ea typeface="Times New Roman" charset="0"/>
                <a:cs typeface="Times New Roman" charset="0"/>
              </a:rPr>
              <a:t>Chapter II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Apis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and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Bombus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pathogens through time to model patterns of co-infection</a:t>
            </a: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Chapter III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Lab inoculation experiments for RNA viruses and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4000" i="1" dirty="0" smtClean="0">
                <a:ea typeface="Times New Roman" charset="0"/>
                <a:cs typeface="Times New Roman" charset="0"/>
              </a:rPr>
              <a:t> spp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. in Bumble bees.</a:t>
            </a:r>
            <a:endParaRPr lang="en-US" sz="4000" b="1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/>
            <a:r>
              <a:rPr lang="en-US" sz="4000" b="1" dirty="0" smtClean="0">
                <a:ea typeface="Times New Roman" charset="0"/>
                <a:cs typeface="Times New Roman" charset="0"/>
              </a:rPr>
              <a:t>Chapter II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Apis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and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Bombus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pathogens through time to model patterns of co-infection</a:t>
            </a: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5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Acknowledgments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322000" y="963475"/>
            <a:ext cx="4877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Co-Authors:</a:t>
            </a:r>
            <a:endParaRPr lang="en-US" sz="3200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Samantha Alger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Leif Richardson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205" y="1801282"/>
            <a:ext cx="4597065" cy="875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18" y="4632665"/>
            <a:ext cx="4312568" cy="1694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56" y="1513807"/>
            <a:ext cx="2348613" cy="22802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9"/>
          <a:stretch/>
        </p:blipFill>
        <p:spPr>
          <a:xfrm>
            <a:off x="7212339" y="3199570"/>
            <a:ext cx="4629282" cy="11602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5899" y="3963276"/>
            <a:ext cx="45476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Thank You</a:t>
            </a:r>
            <a:r>
              <a:rPr lang="en-US" sz="3600" dirty="0" smtClean="0">
                <a:latin typeface="+mj-lt"/>
              </a:rPr>
              <a:t>:</a:t>
            </a:r>
            <a:endParaRPr lang="en-US" sz="3600" b="1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Dr. Joseph </a:t>
            </a:r>
            <a:r>
              <a:rPr lang="en-US" sz="2400" dirty="0" err="1" smtClean="0"/>
              <a:t>Schall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Jeff Lee, Lees Bees, Mebane, NC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Kendall </a:t>
            </a:r>
            <a:r>
              <a:rPr lang="en-US" sz="2400" dirty="0" err="1" smtClean="0"/>
              <a:t>Eppley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Greer </a:t>
            </a:r>
            <a:r>
              <a:rPr lang="en-US" sz="2400" dirty="0" err="1" smtClean="0"/>
              <a:t>Sargeant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Nora </a:t>
            </a:r>
            <a:r>
              <a:rPr lang="en-US" sz="2400" dirty="0" err="1" smtClean="0"/>
              <a:t>Keathley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Gracia</a:t>
            </a:r>
            <a:r>
              <a:rPr lang="en-US" sz="2400" dirty="0" smtClean="0"/>
              <a:t> </a:t>
            </a:r>
            <a:r>
              <a:rPr lang="en-US" sz="2400" dirty="0" err="1" smtClean="0"/>
              <a:t>Archeson</a:t>
            </a:r>
            <a:endParaRPr lang="en-US" sz="24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1999" y="2425015"/>
            <a:ext cx="48775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Advisors: </a:t>
            </a:r>
            <a:endParaRPr lang="en-US" sz="3200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Dr. Alison Brody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Dr. Nick </a:t>
            </a:r>
            <a:r>
              <a:rPr lang="en-US" sz="2400" dirty="0" err="1" smtClean="0"/>
              <a:t>Gotelli</a:t>
            </a:r>
            <a:r>
              <a:rPr lang="en-US" sz="24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6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My Dissertation: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690530"/>
            <a:ext cx="11456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/>
            <a:r>
              <a:rPr lang="en-US" sz="4000" b="1" dirty="0" smtClean="0">
                <a:ea typeface="Times New Roman" charset="0"/>
                <a:cs typeface="Times New Roman" charset="0"/>
              </a:rPr>
              <a:t>Chapter II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Survey of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Apis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and </a:t>
            </a:r>
            <a:r>
              <a:rPr lang="en-US" sz="4000" i="1" dirty="0" err="1" smtClean="0">
                <a:ea typeface="Times New Roman" charset="0"/>
                <a:cs typeface="Times New Roman" charset="0"/>
              </a:rPr>
              <a:t>Bombus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 pathogens through time to model patterns of co-infection</a:t>
            </a: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72000" y="2922647"/>
            <a:ext cx="2065867" cy="1223205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The questions of this study: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394145" y="1353312"/>
            <a:ext cx="11456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000" dirty="0" smtClean="0">
                <a:ea typeface="Times New Roman" charset="0"/>
                <a:cs typeface="Times New Roman" charset="0"/>
              </a:rPr>
              <a:t>How does temporal variation affect co-infection?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000" dirty="0" smtClean="0">
                <a:ea typeface="Times New Roman" charset="0"/>
                <a:cs typeface="Times New Roman" charset="0"/>
              </a:rPr>
              <a:t>Is their evidence for keystone pathogens that help drive co-infection?  </a:t>
            </a:r>
            <a:endParaRPr lang="en-US" sz="40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638" y="4271883"/>
            <a:ext cx="3628103" cy="884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Temporal Variation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28639" y="5520813"/>
            <a:ext cx="362810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Keystone Pathogen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192020" y="4790968"/>
            <a:ext cx="2273554" cy="8849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Co-infection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9812" y="4714334"/>
            <a:ext cx="1732936" cy="35621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63220" y="5299587"/>
            <a:ext cx="1715729" cy="61451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The questions of this study: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394145" y="1353312"/>
            <a:ext cx="11456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000" dirty="0" smtClean="0">
                <a:ea typeface="Times New Roman" charset="0"/>
                <a:cs typeface="Times New Roman" charset="0"/>
              </a:rPr>
              <a:t>How does temporal variation affect co-infection?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4000" dirty="0" smtClean="0">
                <a:ea typeface="Times New Roman" charset="0"/>
                <a:cs typeface="Times New Roman" charset="0"/>
              </a:rPr>
              <a:t>Is their evidence for keystone pathogens that help drive co-infection?  </a:t>
            </a:r>
            <a:endParaRPr lang="en-US" sz="40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638" y="4271883"/>
            <a:ext cx="3628103" cy="884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Temporal Variation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28639" y="5520813"/>
            <a:ext cx="3628103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Keystone Pathogen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192020" y="4790968"/>
            <a:ext cx="2273554" cy="8849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Co-infection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9812" y="4714334"/>
            <a:ext cx="1732936" cy="35621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63220" y="5299587"/>
            <a:ext cx="1715729" cy="61451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68813" y="5299587"/>
            <a:ext cx="81116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42196" y="4627406"/>
            <a:ext cx="2273554" cy="134436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Decreased</a:t>
            </a:r>
          </a:p>
          <a:p>
            <a:pPr algn="ctr"/>
            <a:r>
              <a:rPr lang="en-US" sz="3200" dirty="0" smtClean="0"/>
              <a:t>Health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47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Methods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285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Experimental Design: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735902" y="1707273"/>
            <a:ext cx="11456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4000" dirty="0" smtClean="0">
                <a:ea typeface="Times New Roman" charset="0"/>
                <a:cs typeface="Times New Roman" charset="0"/>
              </a:rPr>
              <a:t>3 yards in North Carolina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000" dirty="0" smtClean="0">
                <a:ea typeface="Times New Roman" charset="0"/>
                <a:cs typeface="Times New Roman" charset="0"/>
              </a:rPr>
              <a:t>Samples taken at 3 time point every 4 weeks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000" dirty="0" smtClean="0">
                <a:ea typeface="Times New Roman" charset="0"/>
                <a:cs typeface="Times New Roman" charset="0"/>
              </a:rPr>
              <a:t>Sample size: N1=32, N2=32, N3=16  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We sampled for: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927233" y="1515544"/>
            <a:ext cx="11456098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4800" dirty="0" smtClean="0">
                <a:ea typeface="Times New Roman" charset="0"/>
                <a:cs typeface="Times New Roman" charset="0"/>
              </a:rPr>
              <a:t>Growth: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Brood Pattern (queen quality)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Frames of Bees (colony size)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800" dirty="0" smtClean="0">
                <a:ea typeface="Times New Roman" charset="0"/>
                <a:cs typeface="Times New Roman" charset="0"/>
              </a:rPr>
              <a:t>Pathogens: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err="1" smtClean="0">
                <a:ea typeface="Times New Roman" charset="0"/>
                <a:cs typeface="Times New Roman" charset="0"/>
              </a:rPr>
              <a:t>Varroa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 Mites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3600" i="1" dirty="0" smtClean="0">
                <a:ea typeface="Times New Roman" charset="0"/>
                <a:cs typeface="Times New Roman" charset="0"/>
              </a:rPr>
              <a:t> spp.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DWV (Deformed Wing Virus)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BQCV (Black Queen Cell Virus)</a:t>
            </a: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4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Results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33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444" y="802715"/>
            <a:ext cx="643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  </a:t>
            </a:r>
            <a:r>
              <a:rPr lang="en-US" sz="4000" dirty="0" err="1" smtClean="0"/>
              <a:t>Varroa</a:t>
            </a:r>
            <a:r>
              <a:rPr lang="en-US" sz="4000" dirty="0" smtClean="0"/>
              <a:t> &amp; </a:t>
            </a:r>
            <a:r>
              <a:rPr lang="en-US" sz="4000" dirty="0" err="1" smtClean="0"/>
              <a:t>Nosema</a:t>
            </a:r>
            <a:r>
              <a:rPr lang="en-US" sz="4000" dirty="0" smtClean="0"/>
              <a:t> Load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8" y="1883134"/>
            <a:ext cx="5416228" cy="3738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07" y="1828799"/>
            <a:ext cx="5494942" cy="379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86386" y="802715"/>
            <a:ext cx="42484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DWV &amp; BQCV Load </a:t>
            </a:r>
          </a:p>
        </p:txBody>
      </p:sp>
    </p:spTree>
    <p:extLst>
      <p:ext uri="{BB962C8B-B14F-4D97-AF65-F5344CB8AC3E}">
        <p14:creationId xmlns:p14="http://schemas.microsoft.com/office/powerpoint/2010/main" val="11200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26371" y="277781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      Pathogen Prevalence Through Time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2" y="957073"/>
            <a:ext cx="8548557" cy="59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2" y="957073"/>
            <a:ext cx="8548557" cy="590092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02994" y="957073"/>
            <a:ext cx="1548580" cy="3024992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6371" y="277781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      Pathogen Prevalence Through Time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43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And Most of all, our Backers</a:t>
            </a:r>
            <a:r>
              <a:rPr lang="is-IS" sz="7200" dirty="0" smtClean="0"/>
              <a:t>…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288758" y="1636294"/>
            <a:ext cx="116144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VT </a:t>
            </a:r>
            <a:r>
              <a:rPr lang="en-US" sz="2400" dirty="0">
                <a:latin typeface="+mj-lt"/>
              </a:rPr>
              <a:t>Beekeepers Association, NH Beekeepers Association, Edward Alger, Betterbee, Bailey Bee Supply, Charles M Edens, Lee Trainer, David Tremblay, Robert Merkert, Tina Sekimi, Mike Kiernan, Sandra Tomlinson, Amy Handy, Joe Perry, Luke Manlove, Dan Boisvert, Jacqueline Alger, Dan O'Hanlon, Patrick Gillen, Alison K </a:t>
            </a:r>
            <a:r>
              <a:rPr lang="en-US" sz="2400" dirty="0" err="1">
                <a:latin typeface="+mj-lt"/>
              </a:rPr>
              <a:t>Brody,Daniel</a:t>
            </a:r>
            <a:r>
              <a:rPr lang="en-US" sz="2400" dirty="0">
                <a:latin typeface="+mj-lt"/>
              </a:rPr>
              <a:t> Hall Lipke, Beth Sawyer, Cathy Wilson, Allison Malloy, Richard Reid, Nicole Berthiaume, Heather Achilles, Phyllis E Burnham, Yeager Anderson, Bill Castro, Luke </a:t>
            </a:r>
            <a:r>
              <a:rPr lang="en-US" sz="2400" dirty="0" err="1">
                <a:latin typeface="+mj-lt"/>
              </a:rPr>
              <a:t>Tilley,Jonathan</a:t>
            </a:r>
            <a:r>
              <a:rPr lang="en-US" sz="2400" dirty="0">
                <a:latin typeface="+mj-lt"/>
              </a:rPr>
              <a:t> Alger, Peter Gatehouse, Amy Parachnowitsch, Trevor Brandt, Katie Iles, JESSICA PAGANO, Kate Protagonist, Andrea Stanley, Robert Zywno, Helmut Besser, Allen </a:t>
            </a:r>
            <a:r>
              <a:rPr lang="en-US" sz="2400" dirty="0" err="1">
                <a:latin typeface="+mj-lt"/>
              </a:rPr>
              <a:t>Turechek,Adrian</a:t>
            </a:r>
            <a:r>
              <a:rPr lang="en-US" sz="2400" dirty="0">
                <a:latin typeface="+mj-lt"/>
              </a:rPr>
              <a:t> Adam Zywno, Kirsten Shoshanna Traynor, Meghan O'Rourke, Jean McCartin, Ben Ritchie, Vicki Anne, Hollis Woodard, James DeRosia, The Backyard Farm, Malcolm </a:t>
            </a:r>
            <a:r>
              <a:rPr lang="en-US" sz="2400" dirty="0" err="1">
                <a:latin typeface="+mj-lt"/>
              </a:rPr>
              <a:t>Hobbs,Aaron</a:t>
            </a:r>
            <a:r>
              <a:rPr lang="en-US" sz="2400" dirty="0">
                <a:latin typeface="+mj-lt"/>
              </a:rPr>
              <a:t> Schwartz, Linda Battista, Lauren Ash, Raphaël Royauté, Kay Newhouse, Maggie Davern, Joanne Bryan, Sarah Rommelfanger, Pureum Kim, Luke McCartin, Kendall </a:t>
            </a:r>
            <a:r>
              <a:rPr lang="en-US" sz="2400" dirty="0" err="1">
                <a:latin typeface="+mj-lt"/>
              </a:rPr>
              <a:t>Johnson,Sara</a:t>
            </a:r>
            <a:r>
              <a:rPr lang="en-US" sz="2400" dirty="0">
                <a:latin typeface="+mj-lt"/>
              </a:rPr>
              <a:t> Held, Eric Damon </a:t>
            </a:r>
            <a:r>
              <a:rPr lang="en-US" sz="2400" dirty="0" smtClean="0">
                <a:latin typeface="+mj-lt"/>
              </a:rPr>
              <a:t>Walters, and Bo </a:t>
            </a:r>
            <a:r>
              <a:rPr lang="en-US" sz="2400" dirty="0">
                <a:latin typeface="+mj-lt"/>
              </a:rPr>
              <a:t>Sprotte Kofod</a:t>
            </a:r>
          </a:p>
        </p:txBody>
      </p:sp>
    </p:spTree>
    <p:extLst>
      <p:ext uri="{BB962C8B-B14F-4D97-AF65-F5344CB8AC3E}">
        <p14:creationId xmlns:p14="http://schemas.microsoft.com/office/powerpoint/2010/main" val="6704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2282" y="277782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Pathogen Richness for </a:t>
            </a:r>
            <a:r>
              <a:rPr lang="en-US" sz="4000" dirty="0"/>
              <a:t>E</a:t>
            </a:r>
            <a:r>
              <a:rPr lang="en-US" sz="4000" dirty="0" smtClean="0"/>
              <a:t>ach Sampling Event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34" y="985668"/>
            <a:ext cx="8507132" cy="58723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67642" y="1431944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 &lt; 0.0001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23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2282" y="277782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Predicts Pathogen Richness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09358"/>
            <a:ext cx="7687734" cy="5848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68933" y="1269999"/>
            <a:ext cx="191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 &lt; 0.0001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40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2282" y="277782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Varroa</a:t>
            </a:r>
            <a:r>
              <a:rPr lang="en-US" sz="4000" dirty="0" smtClean="0"/>
              <a:t> Load by BQCV for </a:t>
            </a:r>
            <a:r>
              <a:rPr lang="en-US" sz="4000" dirty="0"/>
              <a:t>E</a:t>
            </a:r>
            <a:r>
              <a:rPr lang="en-US" sz="4000" dirty="0" smtClean="0"/>
              <a:t>ach Sampling Event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876114" y="1053622"/>
            <a:ext cx="154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 = </a:t>
            </a:r>
            <a:r>
              <a:rPr lang="is-IS" sz="2800" b="1" dirty="0" smtClean="0"/>
              <a:t>0.036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85668"/>
            <a:ext cx="7636933" cy="58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2282" y="277782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			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by BQCV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76" y="942699"/>
            <a:ext cx="8485648" cy="5857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68357" y="1650585"/>
            <a:ext cx="154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 =</a:t>
            </a:r>
            <a:r>
              <a:rPr lang="is-IS" sz="2800" b="1" dirty="0" smtClean="0"/>
              <a:t> </a:t>
            </a:r>
            <a:r>
              <a:rPr lang="en-US" sz="2800" b="1" dirty="0"/>
              <a:t>0.024</a:t>
            </a:r>
          </a:p>
        </p:txBody>
      </p:sp>
    </p:spTree>
    <p:extLst>
      <p:ext uri="{BB962C8B-B14F-4D97-AF65-F5344CB8AC3E}">
        <p14:creationId xmlns:p14="http://schemas.microsoft.com/office/powerpoint/2010/main" val="14318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11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In Summary</a:t>
            </a:r>
            <a:endParaRPr lang="en-US" sz="7200" dirty="0"/>
          </a:p>
        </p:txBody>
      </p:sp>
      <p:sp>
        <p:nvSpPr>
          <p:cNvPr id="2" name="Rectangle 1"/>
          <p:cNvSpPr/>
          <p:nvPr/>
        </p:nvSpPr>
        <p:spPr>
          <a:xfrm>
            <a:off x="1568245" y="1382439"/>
            <a:ext cx="90555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2800" dirty="0" smtClean="0">
                <a:ea typeface="Times New Roman" charset="0"/>
                <a:cs typeface="Times New Roman" charset="0"/>
              </a:rPr>
              <a:t>Pathogens can change drastically in prevalence and load through time (Temporal Variation)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28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2800" dirty="0" smtClean="0">
                <a:ea typeface="Times New Roman" charset="0"/>
                <a:cs typeface="Times New Roman" charset="0"/>
              </a:rPr>
              <a:t>Pathogens like </a:t>
            </a:r>
            <a:r>
              <a:rPr lang="en-US" sz="2800" b="1" dirty="0" err="1" smtClean="0">
                <a:ea typeface="Times New Roman" charset="0"/>
                <a:cs typeface="Times New Roman" charset="0"/>
              </a:rPr>
              <a:t>Varroa</a:t>
            </a:r>
            <a:r>
              <a:rPr lang="en-US" sz="2800" b="1" dirty="0" smtClean="0"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(Keystone </a:t>
            </a:r>
            <a:r>
              <a:rPr lang="en-US" sz="2800" dirty="0">
                <a:ea typeface="Times New Roman" charset="0"/>
                <a:cs typeface="Times New Roman" charset="0"/>
              </a:rPr>
              <a:t>P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athogens) have some influence over the entire pathogen community as a whole 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28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Helvetica Neue"/>
              </a:rPr>
              <a:t>Monitoring and Managing these treatable pathogens can help lower overall pathogen load and species richness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2800" dirty="0" smtClean="0">
              <a:solidFill>
                <a:srgbClr val="000000"/>
              </a:solidFill>
              <a:ea typeface="Times New Roman" charset="0"/>
              <a:cs typeface="Times New Roman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514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Future Work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773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 You!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5" y="1005662"/>
            <a:ext cx="10440710" cy="5852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Varroa</a:t>
            </a:r>
            <a:r>
              <a:rPr lang="en-US" sz="4800" dirty="0" smtClean="0"/>
              <a:t> Load (before and after formic acid)</a:t>
            </a:r>
            <a:endParaRPr lang="en-US" sz="4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96751" y="4534677"/>
            <a:ext cx="91066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981" y="284504"/>
            <a:ext cx="11984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Disease Prevalence &amp; Population Metrics through Time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51" y="985668"/>
            <a:ext cx="8808498" cy="587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3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564715" y="1818003"/>
            <a:ext cx="632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0700" y="3117242"/>
            <a:ext cx="855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Honeybees are responsible for $14 Billion in the USA</a:t>
            </a:r>
          </a:p>
        </p:txBody>
      </p:sp>
      <p:pic>
        <p:nvPicPr>
          <p:cNvPr id="3" name="Picture 2" descr="HONEY-BEE-POLLINATION-MORE-EFFECTIVE-IN-PRESENCE-OF-OTHER-BEES-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57" y="3727860"/>
            <a:ext cx="3965742" cy="2702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0700" y="2295878"/>
            <a:ext cx="855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Pollinators are responsible for between $235-577 billion 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1467950"/>
            <a:ext cx="855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- 30% of the world’s food is derived from pollination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8964133" y="2840243"/>
            <a:ext cx="126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err="1"/>
              <a:t>Gallai</a:t>
            </a:r>
            <a:r>
              <a:rPr lang="fr-FR" baseline="30000" dirty="0"/>
              <a:t> et al., 2009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431812" y="3703251"/>
            <a:ext cx="191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Morse and </a:t>
            </a:r>
            <a:r>
              <a:rPr lang="en-US" baseline="30000" dirty="0" err="1"/>
              <a:t>Calderone</a:t>
            </a:r>
            <a:r>
              <a:rPr lang="en-US" baseline="30000" dirty="0"/>
              <a:t>, 2000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64134" y="1856179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aseline="-25000" dirty="0" err="1"/>
              <a:t>Aizen</a:t>
            </a:r>
            <a:r>
              <a:rPr lang="tr-TR" baseline="-25000" dirty="0"/>
              <a:t> et al., 2009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528638" y="27749"/>
            <a:ext cx="111871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smtClean="0"/>
              <a:t>Bees are Important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252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5366" y="277782"/>
            <a:ext cx="1042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</a:t>
            </a:r>
            <a:r>
              <a:rPr lang="en-US" sz="4000" dirty="0" err="1" smtClean="0"/>
              <a:t>Varroa</a:t>
            </a:r>
            <a:r>
              <a:rPr lang="en-US" sz="4000" dirty="0" smtClean="0"/>
              <a:t> Prevalence Predicts Pathogen Richness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985668"/>
            <a:ext cx="7467599" cy="5681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8933" y="1269999"/>
            <a:ext cx="191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 &lt; 0.0001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04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am </a:t>
            </a:r>
            <a:r>
              <a:rPr lang="en-US" sz="6600" dirty="0"/>
              <a:t>I</a:t>
            </a:r>
            <a:r>
              <a:rPr lang="en-US" sz="6600" dirty="0" smtClean="0"/>
              <a:t> interested in: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487330"/>
            <a:ext cx="1145609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Temporal Variation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how pathogens fluctuate in prevalence or load through time 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/>
            <a:r>
              <a:rPr lang="en-US" sz="4000" b="1" dirty="0">
                <a:ea typeface="Times New Roman" charset="0"/>
                <a:cs typeface="Times New Roman" charset="0"/>
              </a:rPr>
              <a:t>Keystone Pathogen </a:t>
            </a:r>
            <a:r>
              <a:rPr lang="en-US" sz="4000" dirty="0">
                <a:ea typeface="Times New Roman" charset="0"/>
                <a:cs typeface="Times New Roman" charset="0"/>
              </a:rPr>
              <a:t>–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pathogen or parasite </a:t>
            </a:r>
            <a:r>
              <a:rPr lang="en-US" sz="4000" dirty="0">
                <a:ea typeface="Times New Roman" charset="0"/>
                <a:cs typeface="Times New Roman" charset="0"/>
              </a:rPr>
              <a:t>who’s presence has a significant effect on the community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composition as a whole</a:t>
            </a:r>
          </a:p>
          <a:p>
            <a:pPr marL="571500" indent="-571500" defTabSz="1783855" hangingPunct="0"/>
            <a:endParaRPr lang="en-US" sz="4000" dirty="0">
              <a:ea typeface="Times New Roman" charset="0"/>
              <a:cs typeface="Times New Roman" charset="0"/>
            </a:endParaRP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Co-infection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– multiple infections (pathogens) occurring simultaneously in the host</a:t>
            </a:r>
            <a:r>
              <a:rPr lang="en-US" sz="4000" b="1" dirty="0" smtClean="0">
                <a:ea typeface="Times New Roman" charset="0"/>
                <a:cs typeface="Times New Roman" charset="0"/>
              </a:rPr>
              <a:t> </a:t>
            </a:r>
          </a:p>
          <a:p>
            <a:pPr marL="571500" marR="0" lvl="0" indent="-571500" defTabSz="178385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4000" b="1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26371" y="277781"/>
            <a:ext cx="1028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Population Measures for </a:t>
            </a:r>
            <a:r>
              <a:rPr lang="en-US" sz="4000"/>
              <a:t>E</a:t>
            </a:r>
            <a:r>
              <a:rPr lang="en-US" sz="4000" smtClean="0"/>
              <a:t>ach Sampling </a:t>
            </a:r>
            <a:r>
              <a:rPr lang="en-US" sz="4000" dirty="0" smtClean="0"/>
              <a:t>Event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76" y="985667"/>
            <a:ext cx="8433248" cy="58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Honey Bee Pathogens: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259976" y="1363569"/>
            <a:ext cx="5154987" cy="606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VIRUSES: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Deformed Wing Virus (DWV)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Black Queen Cell Virus (BQCV)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Israeli Acute Paralysis Virus (IAPV) 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PARASITES: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Nosema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ceranae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bombi</a:t>
            </a:r>
            <a:r>
              <a:rPr lang="en-US" sz="2000" i="1" dirty="0" smtClean="0"/>
              <a:t> </a:t>
            </a:r>
            <a:r>
              <a:rPr lang="en-US" sz="2000" i="1" dirty="0"/>
              <a:t>&amp;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apis</a:t>
            </a:r>
            <a:r>
              <a:rPr lang="en-US" sz="2000" i="1" dirty="0" smtClean="0"/>
              <a:t>)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Varroa</a:t>
            </a:r>
            <a:r>
              <a:rPr lang="en-US" sz="2000" i="1" dirty="0" smtClean="0"/>
              <a:t> Mite</a:t>
            </a:r>
          </a:p>
          <a:p>
            <a:pPr marL="1200150" lvl="4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PATHOGENS &amp; Pests: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American Foulbrood (AFB)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European Foulbrood (EFB)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Chalk Brood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Small </a:t>
            </a:r>
            <a:r>
              <a:rPr lang="en-US" sz="2000" i="1" dirty="0"/>
              <a:t>Hive Beetle </a:t>
            </a:r>
          </a:p>
          <a:p>
            <a:pPr marL="1200150" lvl="6" indent="-285750">
              <a:buFont typeface="Arial" charset="0"/>
              <a:buChar char="•"/>
            </a:pPr>
            <a:endParaRPr lang="en-US" sz="2000" i="1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1412895"/>
            <a:ext cx="2179638" cy="156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4601" y="2147581"/>
            <a:ext cx="2195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Deformed wing Virus</a:t>
            </a:r>
          </a:p>
          <a:p>
            <a:r>
              <a:rPr lang="en-US" sz="1400" dirty="0" smtClean="0"/>
              <a:t>University of Florida, </a:t>
            </a:r>
          </a:p>
          <a:p>
            <a:r>
              <a:rPr lang="en-US" sz="1400" dirty="0" smtClean="0"/>
              <a:t>Entomology Dept.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6" y="3060128"/>
            <a:ext cx="2179638" cy="144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183" y="3709368"/>
            <a:ext cx="2646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Varroa</a:t>
            </a:r>
            <a:r>
              <a:rPr lang="en-US" i="1" dirty="0" smtClean="0"/>
              <a:t> destructor </a:t>
            </a:r>
          </a:p>
          <a:p>
            <a:r>
              <a:rPr lang="en-US" sz="1400" dirty="0" smtClean="0"/>
              <a:t>North Carolina State University, </a:t>
            </a:r>
          </a:p>
          <a:p>
            <a:r>
              <a:rPr lang="en-US" sz="1400" dirty="0" smtClean="0"/>
              <a:t>Cooperative Extension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4702945"/>
            <a:ext cx="2585402" cy="145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0365" y="5578162"/>
            <a:ext cx="2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American Foulbrood</a:t>
            </a:r>
          </a:p>
          <a:p>
            <a:r>
              <a:rPr lang="en-US" sz="1400" dirty="0" smtClean="0"/>
              <a:t>Bee Informed Partnership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21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Disease Ecology: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735902" y="1457783"/>
            <a:ext cx="114560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4000" b="1" dirty="0" smtClean="0">
                <a:ea typeface="Times New Roman" charset="0"/>
                <a:cs typeface="Times New Roman" charset="0"/>
              </a:rPr>
              <a:t>Ecology: </a:t>
            </a:r>
            <a:r>
              <a:rPr lang="en-US" sz="4000" dirty="0" smtClean="0">
                <a:ea typeface="Times New Roman" charset="0"/>
                <a:cs typeface="Times New Roman" charset="0"/>
              </a:rPr>
              <a:t>the study of organisms interacting with each other and their environment 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000" dirty="0"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6" y="3064585"/>
            <a:ext cx="4055807" cy="3493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7864" y="6488668"/>
            <a:ext cx="248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Sinaur</a:t>
            </a:r>
            <a:r>
              <a:rPr lang="en-US" dirty="0" smtClean="0"/>
              <a:t>, Ecology 3</a:t>
            </a:r>
            <a:r>
              <a:rPr lang="en-US" baseline="30000" dirty="0" smtClean="0"/>
              <a:t>rd</a:t>
            </a:r>
            <a:r>
              <a:rPr lang="en-US" dirty="0" smtClean="0"/>
              <a:t> 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0357" y="3138386"/>
            <a:ext cx="63253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3200" b="1" dirty="0" smtClean="0">
                <a:ea typeface="Times New Roman" charset="0"/>
                <a:cs typeface="Times New Roman" charset="0"/>
              </a:rPr>
              <a:t>Negative Interactions:</a:t>
            </a:r>
            <a:endParaRPr lang="en-US" sz="3200" b="1" dirty="0">
              <a:ea typeface="Times New Roman" charset="0"/>
              <a:cs typeface="Times New Roman" charset="0"/>
            </a:endParaRPr>
          </a:p>
          <a:p>
            <a:pPr marL="1485900" lvl="2" indent="-571500" defTabSz="1783855" hangingPunct="0">
              <a:buFont typeface="Arial" charset="0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Competition </a:t>
            </a:r>
          </a:p>
          <a:p>
            <a:pPr marL="1485900" lvl="2" indent="-571500" defTabSz="1783855" hangingPunct="0">
              <a:buFont typeface="Arial" charset="0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Predation </a:t>
            </a:r>
          </a:p>
          <a:p>
            <a:pPr marL="1485900" lvl="2" indent="-571500" defTabSz="1783855" hangingPunct="0">
              <a:buFont typeface="Arial" charset="0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Parasitism 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200" b="1" dirty="0" smtClean="0">
                <a:ea typeface="Times New Roman" charset="0"/>
                <a:cs typeface="Times New Roman" charset="0"/>
              </a:rPr>
              <a:t>Positive Interactions:</a:t>
            </a:r>
          </a:p>
          <a:p>
            <a:pPr marL="1485900" lvl="2" indent="-571500" defTabSz="1783855" hangingPunct="0">
              <a:buFont typeface="Arial" charset="0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Mutualism </a:t>
            </a:r>
          </a:p>
          <a:p>
            <a:pPr marL="1485900" lvl="2" indent="-571500" defTabSz="1783855" hangingPunct="0">
              <a:buFont typeface="Arial" charset="0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Commensalism</a:t>
            </a:r>
            <a:endParaRPr lang="en-US" sz="32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2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2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2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2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200" dirty="0">
              <a:ea typeface="Times New Roman" charset="0"/>
              <a:cs typeface="Times New Roman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610465" y="2875935"/>
            <a:ext cx="1710812" cy="1017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Bees and Epidemiology:</a:t>
            </a:r>
            <a:endParaRPr lang="en-US" sz="6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74" y="1266701"/>
            <a:ext cx="2336800" cy="131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78875"/>
            <a:ext cx="2015067" cy="142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70" y="4504301"/>
            <a:ext cx="2756295" cy="1845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7317" y="6350034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West Meadow Bees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5198" y="4046503"/>
            <a:ext cx="140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 Magazine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48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Bees and Epidemiology:</a:t>
            </a:r>
            <a:endParaRPr lang="en-US" sz="6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74" y="1266701"/>
            <a:ext cx="2336800" cy="131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78875"/>
            <a:ext cx="2015067" cy="142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70" y="4504301"/>
            <a:ext cx="2756295" cy="1845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7317" y="6350034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West Meadow Bees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5198" y="4046503"/>
            <a:ext cx="140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 Magazine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>
            <a:off x="3478330" y="1756008"/>
            <a:ext cx="2228204" cy="30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130" y="1248220"/>
            <a:ext cx="1356298" cy="135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1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Bees and Epidemiology:</a:t>
            </a:r>
            <a:endParaRPr lang="en-US" sz="6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74" y="1266701"/>
            <a:ext cx="2336800" cy="131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78875"/>
            <a:ext cx="2015067" cy="142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70" y="4504301"/>
            <a:ext cx="2756295" cy="1845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7317" y="6350034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West Meadow Bees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5198" y="4046503"/>
            <a:ext cx="140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 Magazine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>
            <a:off x="3478330" y="1756008"/>
            <a:ext cx="2228204" cy="30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640666" y="3290824"/>
            <a:ext cx="3471334" cy="314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130" y="1248220"/>
            <a:ext cx="1356298" cy="1356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132" y="2416531"/>
            <a:ext cx="3332504" cy="17485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094470" y="4101605"/>
            <a:ext cx="26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Fox Cities Magazine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89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33057</TotalTime>
  <Words>871</Words>
  <Application>Microsoft Macintosh PowerPoint</Application>
  <PresentationFormat>Widescreen</PresentationFormat>
  <Paragraphs>210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Helvetica Neue</vt:lpstr>
      <vt:lpstr>Times New Roman</vt:lpstr>
      <vt:lpstr>Arial</vt:lpstr>
      <vt:lpstr>Office Theme</vt:lpstr>
      <vt:lpstr>RNA viruses and Varroa mites: How does temporal variation influence patterns of co-infection?</vt:lpstr>
      <vt:lpstr>Acknowledgments</vt:lpstr>
      <vt:lpstr>And Most of all, our Backers…</vt:lpstr>
      <vt:lpstr>PowerPoint Presentation</vt:lpstr>
      <vt:lpstr>Honey Bee Pathogens:</vt:lpstr>
      <vt:lpstr>Disease Ecology:</vt:lpstr>
      <vt:lpstr>Bees and Epidemiology:</vt:lpstr>
      <vt:lpstr>Bees and Epidemiology:</vt:lpstr>
      <vt:lpstr>Bees and Epidemiology:</vt:lpstr>
      <vt:lpstr>Bees and Epidemiology:</vt:lpstr>
      <vt:lpstr>My main questions:</vt:lpstr>
      <vt:lpstr>Why does this matter?</vt:lpstr>
      <vt:lpstr>My Dissertation:</vt:lpstr>
      <vt:lpstr>My Dissertation:</vt:lpstr>
      <vt:lpstr>My Dissertation:</vt:lpstr>
      <vt:lpstr>My Dissertation:</vt:lpstr>
      <vt:lpstr>My Dissertation:</vt:lpstr>
      <vt:lpstr>My Dissertation:</vt:lpstr>
      <vt:lpstr>My Dissertation:</vt:lpstr>
      <vt:lpstr>My Dissertation:</vt:lpstr>
      <vt:lpstr>The questions of this study:</vt:lpstr>
      <vt:lpstr>The questions of this study:</vt:lpstr>
      <vt:lpstr>Methods</vt:lpstr>
      <vt:lpstr>Experimental Design:</vt:lpstr>
      <vt:lpstr>We sampled for: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Future Work</vt:lpstr>
      <vt:lpstr>Thank You!</vt:lpstr>
      <vt:lpstr>Questions?</vt:lpstr>
      <vt:lpstr>Varroa Load (before and after formic acid)</vt:lpstr>
      <vt:lpstr>PowerPoint Presentation</vt:lpstr>
      <vt:lpstr>PowerPoint Presentation</vt:lpstr>
      <vt:lpstr>What am I interested in: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Burnham</dc:creator>
  <cp:lastModifiedBy>Alex Burnham</cp:lastModifiedBy>
  <cp:revision>89</cp:revision>
  <cp:lastPrinted>2018-02-23T15:55:14Z</cp:lastPrinted>
  <dcterms:created xsi:type="dcterms:W3CDTF">2017-12-14T21:33:15Z</dcterms:created>
  <dcterms:modified xsi:type="dcterms:W3CDTF">2018-02-23T15:55:16Z</dcterms:modified>
</cp:coreProperties>
</file>